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201168"/>
          </a:xfrm>
          <a:prstGeom prst="rect">
            <a:avLst/>
          </a:prstGeom>
          <a:solidFill>
            <a:srgbClr val="16A8A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coteam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411480"/>
            <a:ext cx="2286000" cy="199103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5394960"/>
            <a:ext cx="12191695" cy="1463040"/>
          </a:xfrm>
          <a:prstGeom prst="rect">
            <a:avLst/>
          </a:prstGeom>
          <a:solidFill>
            <a:srgbClr val="0626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1874519"/>
            <a:ext cx="109728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5400" b="1">
                <a:solidFill>
                  <a:srgbClr val="062640"/>
                </a:solidFill>
                <a:latin typeface="Arial"/>
              </a:defRPr>
            </a:pPr>
            <a:r>
              <a:t>COTEAM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78892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400" b="1">
                <a:solidFill>
                  <a:srgbClr val="16A8AD"/>
                </a:solidFill>
                <a:latin typeface="Arial"/>
              </a:defRPr>
            </a:pPr>
            <a:r>
              <a:t>مستشارو فريق الامتثال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3749039"/>
            <a:ext cx="1014984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300" b="0">
                <a:solidFill>
                  <a:srgbClr val="5C6E7D"/>
                </a:solidFill>
                <a:latin typeface="Arial"/>
              </a:defRPr>
            </a:pPr>
            <a:r>
              <a:t>شريكك في الامتثال التنظيمي لدخول السوق السعودي بثقة.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5806440"/>
            <a:ext cx="107899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 b="1">
                <a:solidFill>
                  <a:srgbClr val="FFFFFF"/>
                </a:solidFill>
                <a:latin typeface="Arial"/>
              </a:defRPr>
            </a:pPr>
            <a:r>
              <a:t>STRENGTH | UNITY | INTEGRITY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201168"/>
          </a:xfrm>
          <a:prstGeom prst="rect">
            <a:avLst/>
          </a:prstGeom>
          <a:solidFill>
            <a:srgbClr val="16A8A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coteam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411480"/>
            <a:ext cx="2286000" cy="199103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40080" y="132588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600" b="1">
                <a:solidFill>
                  <a:srgbClr val="FF7629"/>
                </a:solidFill>
                <a:latin typeface="Arial"/>
              </a:defRPr>
            </a:pPr>
            <a:r>
              <a:t>خبرة تنظيمية تصنع الفرق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78308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3800" b="1">
                <a:solidFill>
                  <a:srgbClr val="062640"/>
                </a:solidFill>
                <a:latin typeface="Arial"/>
              </a:defRPr>
            </a:pPr>
            <a:r>
              <a:t>من نحن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43200"/>
            <a:ext cx="10515600" cy="2560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2300" b="0">
                <a:solidFill>
                  <a:srgbClr val="5C6E7D"/>
                </a:solidFill>
                <a:latin typeface="Arial"/>
              </a:defRPr>
            </a:pPr>
            <a:r>
              <a:t>شركة سعودية متخصصة في خدمات الشؤون التنظيمية، تساعد الشركات المحلية والعالمية في ترخيص المنشآت وتسجيل المنتجات والامتثال لمتطلبات هيئة الغذاء والدواء السعودية.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789920" y="5989320"/>
            <a:ext cx="6400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400" b="1">
                <a:solidFill>
                  <a:srgbClr val="16A8AD"/>
                </a:solidFill>
                <a:latin typeface="Arial"/>
              </a:defRPr>
            </a:pPr>
            <a:r>
              <a:t>02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201168"/>
          </a:xfrm>
          <a:prstGeom prst="rect">
            <a:avLst/>
          </a:prstGeom>
          <a:solidFill>
            <a:srgbClr val="16A8A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coteam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411480"/>
            <a:ext cx="2286000" cy="199103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40080" y="132588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600" b="1">
                <a:solidFill>
                  <a:srgbClr val="FF7629"/>
                </a:solidFill>
                <a:latin typeface="Arial"/>
              </a:defRPr>
            </a:pPr>
            <a:r>
              <a:t>حلول متكاملة من التقييم حتى الموافقة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78308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3800" b="1">
                <a:solidFill>
                  <a:srgbClr val="062640"/>
                </a:solidFill>
                <a:latin typeface="Arial"/>
              </a:defRPr>
            </a:pPr>
            <a:r>
              <a:t>خدماتنا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43200"/>
            <a:ext cx="10515600" cy="2560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2300" b="0">
                <a:solidFill>
                  <a:srgbClr val="5C6E7D"/>
                </a:solidFill>
                <a:latin typeface="Arial"/>
              </a:defRPr>
            </a:pPr>
            <a:r>
              <a:t>ترخيص المنشآت</a:t>
            </a:r>
            <a:br/>
            <a:r>
              <a:t>تسجيل المنتجات</a:t>
            </a:r>
            <a:br/>
            <a:r>
              <a:t>الشهادات والامتثال</a:t>
            </a:r>
            <a:br/>
            <a:r>
              <a:t>الاستشارات التنظيمية وإدارة المشاريع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789920" y="5989320"/>
            <a:ext cx="6400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400" b="1">
                <a:solidFill>
                  <a:srgbClr val="16A8AD"/>
                </a:solidFill>
                <a:latin typeface="Arial"/>
              </a:defRPr>
            </a:pPr>
            <a:r>
              <a:t>03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201168"/>
          </a:xfrm>
          <a:prstGeom prst="rect">
            <a:avLst/>
          </a:prstGeom>
          <a:solidFill>
            <a:srgbClr val="16A8A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coteam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411480"/>
            <a:ext cx="2286000" cy="199103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40080" y="132588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600" b="1">
                <a:solidFill>
                  <a:srgbClr val="FF7629"/>
                </a:solidFill>
                <a:latin typeface="Arial"/>
              </a:defRPr>
            </a:pPr>
            <a:r>
              <a:t>خبرة متعددة القطاعات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78308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3800" b="1">
                <a:solidFill>
                  <a:srgbClr val="062640"/>
                </a:solidFill>
                <a:latin typeface="Arial"/>
              </a:defRPr>
            </a:pPr>
            <a:r>
              <a:t>القطاعات التي نخدمها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43200"/>
            <a:ext cx="10515600" cy="2560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2300" b="0">
                <a:solidFill>
                  <a:srgbClr val="5C6E7D"/>
                </a:solidFill>
                <a:latin typeface="Arial"/>
              </a:defRPr>
            </a:pPr>
            <a:r>
              <a:t>الأجهزة الطبية | الأدوية | الأغذية والمكملات | مستحضرات التجميل | المنتجات الصحية والعشبية | الشركات العالمية والوكلاء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789920" y="5989320"/>
            <a:ext cx="6400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400" b="1">
                <a:solidFill>
                  <a:srgbClr val="16A8AD"/>
                </a:solidFill>
                <a:latin typeface="Arial"/>
              </a:defRPr>
            </a:pPr>
            <a:r>
              <a:t>04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201168"/>
          </a:xfrm>
          <a:prstGeom prst="rect">
            <a:avLst/>
          </a:prstGeom>
          <a:solidFill>
            <a:srgbClr val="16A8A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coteam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411480"/>
            <a:ext cx="2286000" cy="199103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40080" y="132588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600" b="1">
                <a:solidFill>
                  <a:srgbClr val="FF7629"/>
                </a:solidFill>
                <a:latin typeface="Arial"/>
              </a:defRPr>
            </a:pPr>
            <a:r>
              <a:t>متابعة واضحة ومسؤولية كاملة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78308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3800" b="1">
                <a:solidFill>
                  <a:srgbClr val="062640"/>
                </a:solidFill>
                <a:latin typeface="Arial"/>
              </a:defRPr>
            </a:pPr>
            <a:r>
              <a:t>آلية العمل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43200"/>
            <a:ext cx="10515600" cy="2560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2300" b="0">
                <a:solidFill>
                  <a:srgbClr val="5C6E7D"/>
                </a:solidFill>
                <a:latin typeface="Arial"/>
              </a:defRPr>
            </a:pPr>
            <a:r>
              <a:t>1. دراسة الاحتياج</a:t>
            </a:r>
            <a:br/>
            <a:r>
              <a:t>2. مراجعة المنتج أو المنشأة</a:t>
            </a:r>
            <a:br/>
            <a:r>
              <a:t>3. تحديد المتطلبات وتجهيز الملفات</a:t>
            </a:r>
            <a:br/>
            <a:r>
              <a:t>4. تقديم الطلب ومعالجة الملاحظات</a:t>
            </a:r>
            <a:br/>
            <a:r>
              <a:t>5. إصدار الترخيص أو إذن التسويق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789920" y="5989320"/>
            <a:ext cx="6400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400" b="1">
                <a:solidFill>
                  <a:srgbClr val="16A8AD"/>
                </a:solidFill>
                <a:latin typeface="Arial"/>
              </a:defRPr>
            </a:pPr>
            <a:r>
              <a:t>05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201168"/>
          </a:xfrm>
          <a:prstGeom prst="rect">
            <a:avLst/>
          </a:prstGeom>
          <a:solidFill>
            <a:srgbClr val="16A8A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coteam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411480"/>
            <a:ext cx="2286000" cy="199103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40080" y="132588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600" b="1">
                <a:solidFill>
                  <a:srgbClr val="FF7629"/>
                </a:solidFill>
                <a:latin typeface="Arial"/>
              </a:defRPr>
            </a:pPr>
            <a:r>
              <a:t>Compliance Team Consultants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78308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3800" b="1">
                <a:solidFill>
                  <a:srgbClr val="062640"/>
                </a:solidFill>
                <a:latin typeface="Arial"/>
              </a:defRPr>
            </a:pPr>
            <a:r>
              <a:t>ابدأ مشروعك التنظيمي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43200"/>
            <a:ext cx="10515600" cy="2560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2300" b="0">
                <a:solidFill>
                  <a:srgbClr val="5C6E7D"/>
                </a:solidFill>
                <a:latin typeface="Arial"/>
              </a:defRPr>
            </a:pPr>
            <a:r>
              <a:t>واتساب: +1 647 624 2553</a:t>
            </a:r>
            <a:br/>
            <a:r>
              <a:t>البريد: info@jareed.ca</a:t>
            </a:r>
            <a:br/>
            <a:r>
              <a:t>الموقع: coteam.jareed.ca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789920" y="5989320"/>
            <a:ext cx="6400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400" b="1">
                <a:solidFill>
                  <a:srgbClr val="16A8AD"/>
                </a:solidFill>
                <a:latin typeface="Arial"/>
              </a:defRPr>
            </a:pPr>
            <a:r>
              <a:t>06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